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embeddedFontLst>
    <p:embeddedFont>
      <p:font typeface="Nunito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Nunito-bold.fntdata"/><Relationship Id="rId50" Type="http://schemas.openxmlformats.org/officeDocument/2006/relationships/font" Target="fonts/Nunito-regular.fntdata"/><Relationship Id="rId53" Type="http://schemas.openxmlformats.org/officeDocument/2006/relationships/font" Target="fonts/Nunito-boldItalic.fntdata"/><Relationship Id="rId52" Type="http://schemas.openxmlformats.org/officeDocument/2006/relationships/font" Target="fonts/Nuni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c7119aac6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c7119aac6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cc7119aac6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cc7119aac6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c7119aac6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cc7119aac6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c70862fc3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cc70862fc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cc70862fc3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cc70862fc3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cedf09008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cedf09008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cedf09008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cedf09008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edf09008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edf09008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cc70862fc3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cc70862fc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cc70862fc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cc70862fc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c7119aac6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c7119aac6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cc70862fc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cc70862fc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cedf09008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cedf09008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cedf09008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cedf09008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cc70862fc3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cc70862fc3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cc8301c25e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cc8301c25e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cc8301c2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cc8301c2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cc8301c25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cc8301c25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cc8301c25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cc8301c25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cc8301c25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cc8301c25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cc8301c25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cc8301c25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c7119aac6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c7119aac6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cc8301c25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cc8301c25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cc8301c25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cc8301c25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cc8301c25e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cc8301c25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cc8301c25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cc8301c25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cc8301c25e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cc8301c25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517574e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517574e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cc7c7553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cc7c7553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c7c7553d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cc7c7553d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cc7c7553d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cc7c7553d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cc7c7553d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cc7c7553d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c7119aac6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c7119aac6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cc7c7553d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cc7c7553d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cc7c7553d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cc7c7553d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c7c7553d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c7c7553d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cf4698307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cf4698307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cf8107c26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cf8107c26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c77a7c8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c77a7c8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c7119aac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c7119aac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c7119aac6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c7119aac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c7119aac6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c7119aac6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cc7119aac6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cc7119aac6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3822525" y="876138"/>
            <a:ext cx="4810200" cy="3476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3920175" y="988038"/>
            <a:ext cx="4614900" cy="325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3"/>
          <p:cNvSpPr/>
          <p:nvPr/>
        </p:nvSpPr>
        <p:spPr>
          <a:xfrm rot="10800000">
            <a:off x="3438975" y="876076"/>
            <a:ext cx="481200" cy="4812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type="title"/>
          </p:nvPr>
        </p:nvSpPr>
        <p:spPr>
          <a:xfrm>
            <a:off x="511275" y="714476"/>
            <a:ext cx="2533800" cy="222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14"/>
          <p:cNvGrpSpPr/>
          <p:nvPr/>
        </p:nvGrpSpPr>
        <p:grpSpPr>
          <a:xfrm>
            <a:off x="2" y="4713898"/>
            <a:ext cx="3047923" cy="429600"/>
            <a:chOff x="-73" y="4713898"/>
            <a:chExt cx="3047923" cy="429600"/>
          </a:xfrm>
        </p:grpSpPr>
        <p:sp>
          <p:nvSpPr>
            <p:cNvPr id="60" name="Google Shape;60;p14"/>
            <p:cNvSpPr/>
            <p:nvPr/>
          </p:nvSpPr>
          <p:spPr>
            <a:xfrm rot="-5400000">
              <a:off x="2452050" y="4547698"/>
              <a:ext cx="429600" cy="762000"/>
            </a:xfrm>
            <a:prstGeom prst="rtTriangl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4"/>
            <p:cNvSpPr/>
            <p:nvPr/>
          </p:nvSpPr>
          <p:spPr>
            <a:xfrm rot="-5400000">
              <a:off x="928119" y="4547698"/>
              <a:ext cx="429600" cy="762000"/>
            </a:xfrm>
            <a:prstGeom prst="rtTriangle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4"/>
            <p:cNvSpPr/>
            <p:nvPr/>
          </p:nvSpPr>
          <p:spPr>
            <a:xfrm flipH="1" rot="5400000">
              <a:off x="1689952" y="4547698"/>
              <a:ext cx="429600" cy="762000"/>
            </a:xfrm>
            <a:prstGeom prst="rtTriangl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4"/>
            <p:cNvSpPr/>
            <p:nvPr/>
          </p:nvSpPr>
          <p:spPr>
            <a:xfrm flipH="1" rot="5400000">
              <a:off x="166127" y="4547698"/>
              <a:ext cx="429600" cy="762000"/>
            </a:xfrm>
            <a:prstGeom prst="rtTriangl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" name="Google Shape;64;p14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>
            <p:ph type="title"/>
          </p:nvPr>
        </p:nvSpPr>
        <p:spPr>
          <a:xfrm>
            <a:off x="185350" y="352000"/>
            <a:ext cx="2683200" cy="4078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5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Relationship Id="rId5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Relationship Id="rId4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Relationship Id="rId4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44.png"/><Relationship Id="rId6" Type="http://schemas.openxmlformats.org/officeDocument/2006/relationships/image" Target="../media/image5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Relationship Id="rId4" Type="http://schemas.openxmlformats.org/officeDocument/2006/relationships/image" Target="../media/image47.png"/><Relationship Id="rId5" Type="http://schemas.openxmlformats.org/officeDocument/2006/relationships/image" Target="../media/image4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9.png"/><Relationship Id="rId4" Type="http://schemas.openxmlformats.org/officeDocument/2006/relationships/image" Target="../media/image2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towardsdatascience.com/shap-how-to-interpret-machine-learning-models-with-python-2323f5af4be9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github.com/marcotcr/lime" TargetMode="External"/><Relationship Id="rId4" Type="http://schemas.openxmlformats.org/officeDocument/2006/relationships/hyperlink" Target="https://cran.r-project.org/web/packages/lime/index.html" TargetMode="External"/><Relationship Id="rId5" Type="http://schemas.openxmlformats.org/officeDocument/2006/relationships/hyperlink" Target="https://cran.r-project.org/web/packages/iml/index.html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towardsdatascience.com/lime-vs-shap-which-is-better-for-explaining-machine-learning-models-d68d8290bb16" TargetMode="External"/><Relationship Id="rId4" Type="http://schemas.openxmlformats.org/officeDocument/2006/relationships/hyperlink" Target="https://www.slideshare.net/0xdata/explaining-blackbox-machine-learning-predictions/37" TargetMode="External"/><Relationship Id="rId5" Type="http://schemas.openxmlformats.org/officeDocument/2006/relationships/hyperlink" Target="https://medium.com/dataman-in-ai/explain-your-model-with-lime-5a1a5867b423" TargetMode="External"/><Relationship Id="rId6" Type="http://schemas.openxmlformats.org/officeDocument/2006/relationships/hyperlink" Target="https://towardsdatascience.com/explainable-artificial-intelligence-part-2-model-interpretation-strategies-75d4afa6b739" TargetMode="External"/><Relationship Id="rId7" Type="http://schemas.openxmlformats.org/officeDocument/2006/relationships/hyperlink" Target="https://towardsdatascience.com/human-interpretable-machine-learning-part-1-the-need-and-importance-of-model-interpretation-2ed758f5f476" TargetMode="External"/><Relationship Id="rId8" Type="http://schemas.openxmlformats.org/officeDocument/2006/relationships/hyperlink" Target="https://lime-ml.readthedocs.io/en/latest/lime.html#module-lime.lime_tabular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714975"/>
            <a:ext cx="8520600" cy="22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Interpretation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LIME and SHAP</a:t>
            </a:r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1242600" y="3084050"/>
            <a:ext cx="6658800" cy="13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By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Komal Joshi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Anagha Sethuraman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Neha Poonia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Akash Kuratkar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Aditya Baravkar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23529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rPr b="1" lang="en" sz="1672">
                <a:solidFill>
                  <a:srgbClr val="292929"/>
                </a:solidFill>
              </a:rPr>
              <a:t>Model performance evaluation metrics</a:t>
            </a:r>
            <a:endParaRPr b="1" sz="1672">
              <a:solidFill>
                <a:srgbClr val="292929"/>
              </a:solidFill>
            </a:endParaRPr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850" y="1259775"/>
            <a:ext cx="6492675" cy="9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7300" y="2654600"/>
            <a:ext cx="2756400" cy="176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/>
          <p:nvPr/>
        </p:nvSpPr>
        <p:spPr>
          <a:xfrm>
            <a:off x="6163225" y="4538375"/>
            <a:ext cx="2330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highlight>
                  <a:srgbClr val="FFFFFF"/>
                </a:highlight>
              </a:rPr>
              <a:t>ROC Curve and AUC scores</a:t>
            </a:r>
            <a:endParaRPr b="1"/>
          </a:p>
        </p:txBody>
      </p:sp>
      <p:sp>
        <p:nvSpPr>
          <p:cNvPr id="136" name="Google Shape;136;p24"/>
          <p:cNvSpPr txBox="1"/>
          <p:nvPr/>
        </p:nvSpPr>
        <p:spPr>
          <a:xfrm>
            <a:off x="1419650" y="2308400"/>
            <a:ext cx="5539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highlight>
                  <a:srgbClr val="FFFFFF"/>
                </a:highlight>
              </a:rPr>
              <a:t>Classification Model Performance Metrics </a:t>
            </a:r>
            <a:endParaRPr b="1"/>
          </a:p>
        </p:txBody>
      </p:sp>
      <p:pic>
        <p:nvPicPr>
          <p:cNvPr descr="Measuring model performance ROC curve" id="137" name="Google Shape;13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838" y="2714475"/>
            <a:ext cx="4273925" cy="176402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 txBox="1"/>
          <p:nvPr/>
        </p:nvSpPr>
        <p:spPr>
          <a:xfrm>
            <a:off x="358600" y="4538375"/>
            <a:ext cx="54237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highlight>
                  <a:srgbClr val="FFFFFF"/>
                </a:highlight>
              </a:rPr>
              <a:t>Measuring model performance by computing the area under the receiver operating characteristic curve (ROC curve) on the Iris data set, using sklearn for a multi-class problem</a:t>
            </a:r>
            <a:endParaRPr b="1" sz="105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7391"/>
              </a:lnSpc>
              <a:spcBef>
                <a:spcPts val="45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92929"/>
                </a:solidFill>
              </a:rPr>
              <a:t>Accuracy vs. Interpretability Trade-off</a:t>
            </a:r>
            <a:endParaRPr b="1" sz="1800">
              <a:solidFill>
                <a:srgbClr val="29292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025" y="1125300"/>
            <a:ext cx="6807952" cy="324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5"/>
          <p:cNvSpPr txBox="1"/>
          <p:nvPr/>
        </p:nvSpPr>
        <p:spPr>
          <a:xfrm>
            <a:off x="1232675" y="4370300"/>
            <a:ext cx="6376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highlight>
                  <a:srgbClr val="FFFFFF"/>
                </a:highlight>
              </a:rPr>
              <a:t>Model performance vs. interpretability</a:t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ctrTitle"/>
          </p:nvPr>
        </p:nvSpPr>
        <p:spPr>
          <a:xfrm>
            <a:off x="311700" y="744575"/>
            <a:ext cx="8520600" cy="374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900"/>
              <a:t>Model Interpretation Using</a:t>
            </a:r>
            <a:endParaRPr b="1" sz="29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/>
              <a:t>LIME</a:t>
            </a:r>
            <a:endParaRPr b="1" sz="29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/>
              <a:t>Komal Joshi (014682551)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3625"/>
            <a:ext cx="8839199" cy="373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 txBox="1"/>
          <p:nvPr/>
        </p:nvSpPr>
        <p:spPr>
          <a:xfrm>
            <a:off x="0" y="0"/>
            <a:ext cx="47694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WHY TRUST BLACK BOX?</a:t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350" y="948650"/>
            <a:ext cx="6905775" cy="401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 txBox="1"/>
          <p:nvPr/>
        </p:nvSpPr>
        <p:spPr>
          <a:xfrm>
            <a:off x="0" y="0"/>
            <a:ext cx="511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WHY TRUST BLACK BOX?</a:t>
            </a:r>
            <a:endParaRPr b="1"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/>
        </p:nvSpPr>
        <p:spPr>
          <a:xfrm>
            <a:off x="0" y="0"/>
            <a:ext cx="62922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WHY TRUST BLACK BOX?</a:t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</a:endParaRPr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625" y="879000"/>
            <a:ext cx="6988549" cy="401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/>
        </p:nvSpPr>
        <p:spPr>
          <a:xfrm>
            <a:off x="0" y="0"/>
            <a:ext cx="43419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LIME</a:t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</a:endParaRPr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25" y="619125"/>
            <a:ext cx="4135424" cy="167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627" y="3095625"/>
            <a:ext cx="3007900" cy="146685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0"/>
          <p:cNvSpPr txBox="1"/>
          <p:nvPr/>
        </p:nvSpPr>
        <p:spPr>
          <a:xfrm>
            <a:off x="603250" y="46568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dk1"/>
                </a:solidFill>
              </a:rPr>
              <a:t>M</a:t>
            </a:r>
            <a:r>
              <a:rPr b="1" lang="en" sz="1600">
                <a:solidFill>
                  <a:schemeClr val="dk1"/>
                </a:solidFill>
              </a:rPr>
              <a:t>odel- agnostic</a:t>
            </a:r>
            <a:endParaRPr/>
          </a:p>
        </p:txBody>
      </p:sp>
      <p:sp>
        <p:nvSpPr>
          <p:cNvPr id="177" name="Google Shape;177;p30"/>
          <p:cNvSpPr txBox="1"/>
          <p:nvPr/>
        </p:nvSpPr>
        <p:spPr>
          <a:xfrm>
            <a:off x="6436525" y="4712400"/>
            <a:ext cx="2179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dk1"/>
                </a:solidFill>
              </a:rPr>
              <a:t>E</a:t>
            </a:r>
            <a:r>
              <a:rPr b="1" lang="en" sz="1600">
                <a:solidFill>
                  <a:schemeClr val="dk1"/>
                </a:solidFill>
              </a:rPr>
              <a:t>xplananable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178" name="Google Shape;178;p30"/>
          <p:cNvSpPr txBox="1"/>
          <p:nvPr/>
        </p:nvSpPr>
        <p:spPr>
          <a:xfrm>
            <a:off x="670950" y="23562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dk1"/>
                </a:solidFill>
              </a:rPr>
              <a:t>L</a:t>
            </a:r>
            <a:r>
              <a:rPr b="1" lang="en" sz="1600">
                <a:solidFill>
                  <a:schemeClr val="dk1"/>
                </a:solidFill>
              </a:rPr>
              <a:t>ocally faithful 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179" name="Google Shape;179;p30"/>
          <p:cNvSpPr txBox="1"/>
          <p:nvPr/>
        </p:nvSpPr>
        <p:spPr>
          <a:xfrm>
            <a:off x="6436525" y="22939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dk1"/>
                </a:solidFill>
              </a:rPr>
              <a:t>I</a:t>
            </a:r>
            <a:r>
              <a:rPr b="1" lang="en" sz="1600">
                <a:solidFill>
                  <a:schemeClr val="dk1"/>
                </a:solidFill>
              </a:rPr>
              <a:t>nterpretable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180" name="Google Shape;180;p30"/>
          <p:cNvPicPr preferRelativeResize="0"/>
          <p:nvPr/>
        </p:nvPicPr>
        <p:blipFill rotWithShape="1">
          <a:blip r:embed="rId5">
            <a:alphaModFix/>
          </a:blip>
          <a:srcRect b="0" l="63200" r="0" t="0"/>
          <a:stretch/>
        </p:blipFill>
        <p:spPr>
          <a:xfrm>
            <a:off x="7745700" y="121850"/>
            <a:ext cx="1398299" cy="223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0"/>
          <p:cNvPicPr preferRelativeResize="0"/>
          <p:nvPr/>
        </p:nvPicPr>
        <p:blipFill rotWithShape="1">
          <a:blip r:embed="rId6">
            <a:alphaModFix/>
          </a:blip>
          <a:srcRect b="0" l="63408" r="0" t="0"/>
          <a:stretch/>
        </p:blipFill>
        <p:spPr>
          <a:xfrm>
            <a:off x="6192625" y="435150"/>
            <a:ext cx="1262076" cy="142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0"/>
          <p:cNvPicPr preferRelativeResize="0"/>
          <p:nvPr/>
        </p:nvPicPr>
        <p:blipFill rotWithShape="1">
          <a:blip r:embed="rId7">
            <a:alphaModFix/>
          </a:blip>
          <a:srcRect b="0" l="9792" r="20608" t="22988"/>
          <a:stretch/>
        </p:blipFill>
        <p:spPr>
          <a:xfrm>
            <a:off x="5063125" y="2816199"/>
            <a:ext cx="4033249" cy="195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1"/>
          <p:cNvPicPr preferRelativeResize="0"/>
          <p:nvPr/>
        </p:nvPicPr>
        <p:blipFill rotWithShape="1">
          <a:blip r:embed="rId3">
            <a:alphaModFix/>
          </a:blip>
          <a:srcRect b="0" l="3163" r="7734" t="0"/>
          <a:stretch/>
        </p:blipFill>
        <p:spPr>
          <a:xfrm>
            <a:off x="4048125" y="1143000"/>
            <a:ext cx="5095875" cy="342107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1"/>
          <p:cNvSpPr txBox="1"/>
          <p:nvPr/>
        </p:nvSpPr>
        <p:spPr>
          <a:xfrm>
            <a:off x="0" y="0"/>
            <a:ext cx="429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LIME - GENERAL IDEA</a:t>
            </a:r>
            <a:endParaRPr/>
          </a:p>
        </p:txBody>
      </p:sp>
      <p:sp>
        <p:nvSpPr>
          <p:cNvPr id="189" name="Google Shape;189;p31"/>
          <p:cNvSpPr txBox="1"/>
          <p:nvPr/>
        </p:nvSpPr>
        <p:spPr>
          <a:xfrm>
            <a:off x="158750" y="1770075"/>
            <a:ext cx="6104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Get Instance Variable O</a:t>
            </a:r>
            <a:r>
              <a:rPr lang="en"/>
              <a:t>f interest.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Perturb data and get black box predictions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Weight data set as per proximity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Train weighted model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Get explanations from interpreted model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/>
        </p:nvSpPr>
        <p:spPr>
          <a:xfrm>
            <a:off x="0" y="0"/>
            <a:ext cx="43419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WHERE IS LIME USED?</a:t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</a:endParaRPr>
          </a:p>
        </p:txBody>
      </p:sp>
      <p:sp>
        <p:nvSpPr>
          <p:cNvPr id="195" name="Google Shape;195;p32"/>
          <p:cNvSpPr txBox="1"/>
          <p:nvPr/>
        </p:nvSpPr>
        <p:spPr>
          <a:xfrm>
            <a:off x="111125" y="1008050"/>
            <a:ext cx="457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Lime for Image</a:t>
            </a:r>
            <a:endParaRPr b="1" sz="1600"/>
          </a:p>
        </p:txBody>
      </p:sp>
      <p:pic>
        <p:nvPicPr>
          <p:cNvPr id="196" name="Google Shape;196;p32"/>
          <p:cNvPicPr preferRelativeResize="0"/>
          <p:nvPr/>
        </p:nvPicPr>
        <p:blipFill rotWithShape="1">
          <a:blip r:embed="rId3">
            <a:alphaModFix/>
          </a:blip>
          <a:srcRect b="5867" l="1000" r="7205" t="3156"/>
          <a:stretch/>
        </p:blipFill>
        <p:spPr>
          <a:xfrm>
            <a:off x="3286125" y="1592800"/>
            <a:ext cx="5857875" cy="212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2"/>
          <p:cNvSpPr txBox="1"/>
          <p:nvPr/>
        </p:nvSpPr>
        <p:spPr>
          <a:xfrm>
            <a:off x="111125" y="1746250"/>
            <a:ext cx="4572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Bread or Strawberry?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Segment image into super pixels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Turn super pixels off/on</a:t>
            </a:r>
            <a:endParaRPr/>
          </a:p>
        </p:txBody>
      </p:sp>
      <p:sp>
        <p:nvSpPr>
          <p:cNvPr id="198" name="Google Shape;198;p32"/>
          <p:cNvSpPr txBox="1"/>
          <p:nvPr/>
        </p:nvSpPr>
        <p:spPr>
          <a:xfrm>
            <a:off x="111125" y="38512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Lime for Text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199" name="Google Shape;199;p32"/>
          <p:cNvSpPr txBox="1"/>
          <p:nvPr/>
        </p:nvSpPr>
        <p:spPr>
          <a:xfrm>
            <a:off x="247650" y="4414825"/>
            <a:ext cx="403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Randomly Remove text from instance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/>
        </p:nvSpPr>
        <p:spPr>
          <a:xfrm>
            <a:off x="0" y="0"/>
            <a:ext cx="43419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WHERE IS LIME USED?</a:t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</a:endParaRPr>
          </a:p>
        </p:txBody>
      </p:sp>
      <p:sp>
        <p:nvSpPr>
          <p:cNvPr id="205" name="Google Shape;205;p33"/>
          <p:cNvSpPr txBox="1"/>
          <p:nvPr/>
        </p:nvSpPr>
        <p:spPr>
          <a:xfrm>
            <a:off x="111125" y="1008050"/>
            <a:ext cx="457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Lime for Tabular</a:t>
            </a:r>
            <a:endParaRPr b="1" sz="1600"/>
          </a:p>
        </p:txBody>
      </p:sp>
      <p:pic>
        <p:nvPicPr>
          <p:cNvPr id="206" name="Google Shape;206;p33"/>
          <p:cNvPicPr preferRelativeResize="0"/>
          <p:nvPr/>
        </p:nvPicPr>
        <p:blipFill rotWithShape="1">
          <a:blip r:embed="rId3">
            <a:alphaModFix/>
          </a:blip>
          <a:srcRect b="0" l="1555" r="0" t="0"/>
          <a:stretch/>
        </p:blipFill>
        <p:spPr>
          <a:xfrm>
            <a:off x="4119575" y="642950"/>
            <a:ext cx="5024424" cy="4352652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3"/>
          <p:cNvSpPr txBox="1"/>
          <p:nvPr/>
        </p:nvSpPr>
        <p:spPr>
          <a:xfrm>
            <a:off x="166700" y="1730375"/>
            <a:ext cx="4572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Features x1 and x2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A: Class 1(dark) and 0(light)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B: </a:t>
            </a:r>
            <a:r>
              <a:rPr lang="en">
                <a:solidFill>
                  <a:schemeClr val="dk1"/>
                </a:solidFill>
              </a:rPr>
              <a:t>LIME samples taken from mass center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C: </a:t>
            </a:r>
            <a:r>
              <a:rPr lang="en"/>
              <a:t>Weight data in proximity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D: Learned Model based on weighted data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0" l="3244" r="3253" t="0"/>
          <a:stretch/>
        </p:blipFill>
        <p:spPr>
          <a:xfrm>
            <a:off x="3970125" y="1031263"/>
            <a:ext cx="4528451" cy="31453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>
            <p:ph type="title"/>
          </p:nvPr>
        </p:nvSpPr>
        <p:spPr>
          <a:xfrm>
            <a:off x="511275" y="714475"/>
            <a:ext cx="2533800" cy="16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Motivation behind model interpretability</a:t>
            </a:r>
            <a:endParaRPr sz="2800"/>
          </a:p>
        </p:txBody>
      </p:sp>
      <p:sp>
        <p:nvSpPr>
          <p:cNvPr id="79" name="Google Shape;79;p16"/>
          <p:cNvSpPr txBox="1"/>
          <p:nvPr/>
        </p:nvSpPr>
        <p:spPr>
          <a:xfrm>
            <a:off x="511275" y="2571750"/>
            <a:ext cx="2955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Business Impact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Regulatory Concern</a:t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/>
          <p:nvPr/>
        </p:nvSpPr>
        <p:spPr>
          <a:xfrm>
            <a:off x="0" y="0"/>
            <a:ext cx="531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READ AND TRAIN DATA</a:t>
            </a:r>
            <a:endParaRPr b="1" sz="2800">
              <a:solidFill>
                <a:schemeClr val="dk1"/>
              </a:solidFill>
            </a:endParaRPr>
          </a:p>
        </p:txBody>
      </p:sp>
      <p:pic>
        <p:nvPicPr>
          <p:cNvPr id="213" name="Google Shape;213;p34"/>
          <p:cNvPicPr preferRelativeResize="0"/>
          <p:nvPr/>
        </p:nvPicPr>
        <p:blipFill rotWithShape="1">
          <a:blip r:embed="rId3">
            <a:alphaModFix/>
          </a:blip>
          <a:srcRect b="22726" l="0" r="0" t="0"/>
          <a:stretch/>
        </p:blipFill>
        <p:spPr>
          <a:xfrm>
            <a:off x="587375" y="783875"/>
            <a:ext cx="7715251" cy="4256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/>
        </p:nvSpPr>
        <p:spPr>
          <a:xfrm>
            <a:off x="0" y="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LIME in ACTION</a:t>
            </a:r>
            <a:endParaRPr b="1" sz="2800">
              <a:solidFill>
                <a:schemeClr val="dk1"/>
              </a:solidFill>
            </a:endParaRPr>
          </a:p>
        </p:txBody>
      </p:sp>
      <p:sp>
        <p:nvSpPr>
          <p:cNvPr id="219" name="Google Shape;219;p35"/>
          <p:cNvSpPr txBox="1"/>
          <p:nvPr/>
        </p:nvSpPr>
        <p:spPr>
          <a:xfrm>
            <a:off x="0" y="1801825"/>
            <a:ext cx="4572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Perturb features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Regression Mode: gives predicted values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Learn locally weighted model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Visualize result</a:t>
            </a:r>
            <a:endParaRPr/>
          </a:p>
        </p:txBody>
      </p:sp>
      <p:pic>
        <p:nvPicPr>
          <p:cNvPr id="220" name="Google Shape;220;p35"/>
          <p:cNvPicPr preferRelativeResize="0"/>
          <p:nvPr/>
        </p:nvPicPr>
        <p:blipFill rotWithShape="1">
          <a:blip r:embed="rId3">
            <a:alphaModFix/>
          </a:blip>
          <a:srcRect b="57517" l="0" r="41836" t="0"/>
          <a:stretch/>
        </p:blipFill>
        <p:spPr>
          <a:xfrm>
            <a:off x="3976700" y="1408413"/>
            <a:ext cx="5040302" cy="248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/>
          <p:nvPr/>
        </p:nvSpPr>
        <p:spPr>
          <a:xfrm>
            <a:off x="0" y="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Visualize Result</a:t>
            </a:r>
            <a:endParaRPr b="1" sz="2800">
              <a:solidFill>
                <a:schemeClr val="dk1"/>
              </a:solidFill>
            </a:endParaRPr>
          </a:p>
        </p:txBody>
      </p:sp>
      <p:pic>
        <p:nvPicPr>
          <p:cNvPr id="226" name="Google Shape;22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44200"/>
            <a:ext cx="8741599" cy="422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/>
          <p:nvPr/>
        </p:nvSpPr>
        <p:spPr>
          <a:xfrm>
            <a:off x="0" y="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Visualize Result</a:t>
            </a:r>
            <a:endParaRPr b="1" sz="2800">
              <a:solidFill>
                <a:schemeClr val="dk1"/>
              </a:solidFill>
            </a:endParaRPr>
          </a:p>
        </p:txBody>
      </p:sp>
      <p:pic>
        <p:nvPicPr>
          <p:cNvPr id="232" name="Google Shape;23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1725" y="896425"/>
            <a:ext cx="4680350" cy="405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b="1" sz="9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8"/>
          <p:cNvSpPr txBox="1"/>
          <p:nvPr>
            <p:ph idx="1" type="body"/>
          </p:nvPr>
        </p:nvSpPr>
        <p:spPr>
          <a:xfrm>
            <a:off x="311700" y="601050"/>
            <a:ext cx="8457900" cy="39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b="1" lang="en" sz="5450">
                <a:solidFill>
                  <a:schemeClr val="dk1"/>
                </a:solidFill>
              </a:rPr>
              <a:t>Model Interpretation Using</a:t>
            </a:r>
            <a:endParaRPr b="1" sz="545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b="1" lang="en" sz="5450">
                <a:solidFill>
                  <a:schemeClr val="dk1"/>
                </a:solidFill>
              </a:rPr>
              <a:t>SHAP</a:t>
            </a:r>
            <a:endParaRPr b="1" sz="545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dk1"/>
                </a:solidFill>
              </a:rPr>
              <a:t>  						       </a:t>
            </a:r>
            <a:endParaRPr b="1" sz="3036">
              <a:solidFill>
                <a:schemeClr val="dk1"/>
              </a:solidFill>
            </a:endParaRPr>
          </a:p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221"/>
              <a:buFont typeface="Arial"/>
              <a:buNone/>
            </a:pPr>
            <a:r>
              <a:rPr b="1" lang="en" sz="3036">
                <a:solidFill>
                  <a:schemeClr val="dk1"/>
                </a:solidFill>
              </a:rPr>
              <a:t>Akash Kuratkar</a:t>
            </a:r>
            <a:r>
              <a:rPr b="1" lang="en" sz="4300">
                <a:solidFill>
                  <a:schemeClr val="dk1"/>
                </a:solidFill>
              </a:rPr>
              <a:t>	</a:t>
            </a:r>
            <a:endParaRPr b="1" sz="4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/>
        </p:nvSpPr>
        <p:spPr>
          <a:xfrm>
            <a:off x="33625" y="67225"/>
            <a:ext cx="91104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SHAP</a:t>
            </a:r>
            <a:r>
              <a:rPr b="1" lang="en" sz="1600"/>
              <a:t>(SHapley Additive exPlanations)</a:t>
            </a:r>
            <a:endParaRPr b="1"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/>
          </a:p>
        </p:txBody>
      </p:sp>
      <p:sp>
        <p:nvSpPr>
          <p:cNvPr id="244" name="Google Shape;244;p39"/>
          <p:cNvSpPr txBox="1"/>
          <p:nvPr/>
        </p:nvSpPr>
        <p:spPr>
          <a:xfrm>
            <a:off x="118375" y="669175"/>
            <a:ext cx="52296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is SHAP ?                   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SHAP (SHapley Additive exPlanations) by Lundberg and Lee, is a method to explain individual predictions.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Based on Game theory.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theoretical framework for social situations.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&gt; Game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&gt; Player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&gt; Payout(Reward)			</a:t>
            </a:r>
            <a:endParaRPr/>
          </a:p>
        </p:txBody>
      </p:sp>
      <p:pic>
        <p:nvPicPr>
          <p:cNvPr id="245" name="Google Shape;2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9700" y="662125"/>
            <a:ext cx="3767900" cy="263530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9"/>
          <p:cNvSpPr txBox="1"/>
          <p:nvPr/>
        </p:nvSpPr>
        <p:spPr>
          <a:xfrm>
            <a:off x="408900" y="3796650"/>
            <a:ext cx="81564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can we allocate this profit such that each person is fairly rewarded commensurate to their actual contribution?</a:t>
            </a:r>
            <a:endParaRPr b="1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/>
        </p:nvSpPr>
        <p:spPr>
          <a:xfrm>
            <a:off x="108400" y="104788"/>
            <a:ext cx="3910800" cy="51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Shapley Values</a:t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the average marginal contribution of a feature value across all possible coalitions.</a:t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Formula: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Axioms to achieve a fair contribution:</a:t>
            </a:r>
            <a:endParaRPr sz="16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Efficiency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Symmetry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Dummy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Additivity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7525" y="359625"/>
            <a:ext cx="4262100" cy="207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7775" y="2814048"/>
            <a:ext cx="4341600" cy="1847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400" y="2234300"/>
            <a:ext cx="3613750" cy="53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/>
          <p:nvPr/>
        </p:nvSpPr>
        <p:spPr>
          <a:xfrm>
            <a:off x="0" y="0"/>
            <a:ext cx="9144000" cy="22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b="1" lang="en" sz="1600"/>
              <a:t>SHAP Feature Importance: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Features with large absolute Shapley values are important.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Interpreting Wine quality model using SHAP</a:t>
            </a:r>
            <a:endParaRPr b="1" sz="1500"/>
          </a:p>
        </p:txBody>
      </p:sp>
      <p:pic>
        <p:nvPicPr>
          <p:cNvPr id="260" name="Google Shape;26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3875" y="977175"/>
            <a:ext cx="880650" cy="5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1"/>
          <p:cNvPicPr preferRelativeResize="0"/>
          <p:nvPr/>
        </p:nvPicPr>
        <p:blipFill rotWithShape="1">
          <a:blip r:embed="rId4">
            <a:alphaModFix/>
          </a:blip>
          <a:srcRect b="1859" l="0" r="0" t="3756"/>
          <a:stretch/>
        </p:blipFill>
        <p:spPr>
          <a:xfrm>
            <a:off x="0" y="2291925"/>
            <a:ext cx="3988650" cy="259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8800" y="2149650"/>
            <a:ext cx="4315486" cy="263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2"/>
          <p:cNvSpPr txBox="1"/>
          <p:nvPr/>
        </p:nvSpPr>
        <p:spPr>
          <a:xfrm>
            <a:off x="0" y="0"/>
            <a:ext cx="91440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b="1" lang="en" sz="1600"/>
              <a:t>SHAP Feature Importance:</a:t>
            </a:r>
            <a:endParaRPr b="1" sz="1600"/>
          </a:p>
          <a:p>
            <a:pPr indent="0" lvl="0" marL="4572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</p:txBody>
      </p:sp>
      <p:pic>
        <p:nvPicPr>
          <p:cNvPr id="268" name="Google Shape;26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100" y="1763750"/>
            <a:ext cx="4038901" cy="26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2"/>
          <p:cNvSpPr txBox="1"/>
          <p:nvPr/>
        </p:nvSpPr>
        <p:spPr>
          <a:xfrm>
            <a:off x="4503900" y="2368950"/>
            <a:ext cx="4286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Can the variable importance plot show the directions between the features and the target variable?</a:t>
            </a:r>
            <a:endParaRPr b="1"/>
          </a:p>
        </p:txBody>
      </p:sp>
      <p:pic>
        <p:nvPicPr>
          <p:cNvPr id="270" name="Google Shape;27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85226"/>
            <a:ext cx="9144000" cy="137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1125" y="1852100"/>
            <a:ext cx="4374950" cy="296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3"/>
          <p:cNvSpPr txBox="1"/>
          <p:nvPr/>
        </p:nvSpPr>
        <p:spPr>
          <a:xfrm>
            <a:off x="0" y="0"/>
            <a:ext cx="3000000" cy="17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SHAP Summary Plot</a:t>
            </a:r>
            <a:endParaRPr b="1" sz="16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Feature importance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Impact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Original value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Correlation</a:t>
            </a:r>
            <a:endParaRPr/>
          </a:p>
        </p:txBody>
      </p:sp>
      <p:pic>
        <p:nvPicPr>
          <p:cNvPr id="277" name="Google Shape;27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946700"/>
            <a:ext cx="4326325" cy="282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6462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is model interpretability?</a:t>
            </a:r>
            <a:endParaRPr sz="3000"/>
          </a:p>
        </p:txBody>
      </p:sp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22943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Interpretability is the degree to which a model's predictions can be explained in straightforward human terms.</a:t>
            </a:r>
            <a:endParaRPr sz="4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4"/>
          <p:cNvSpPr txBox="1"/>
          <p:nvPr/>
        </p:nvSpPr>
        <p:spPr>
          <a:xfrm>
            <a:off x="0" y="0"/>
            <a:ext cx="914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700"/>
              </a:spcBef>
              <a:spcAft>
                <a:spcPts val="1100"/>
              </a:spcAft>
              <a:buNone/>
            </a:pPr>
            <a:r>
              <a:rPr b="1" lang="en" sz="1600"/>
              <a:t>SHAP Summary Plot</a:t>
            </a:r>
            <a:endParaRPr b="1" sz="1600"/>
          </a:p>
        </p:txBody>
      </p:sp>
      <p:pic>
        <p:nvPicPr>
          <p:cNvPr id="283" name="Google Shape;28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525" y="1338050"/>
            <a:ext cx="5681301" cy="296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83500"/>
            <a:ext cx="8839197" cy="345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5"/>
          <p:cNvSpPr txBox="1"/>
          <p:nvPr/>
        </p:nvSpPr>
        <p:spPr>
          <a:xfrm>
            <a:off x="0" y="0"/>
            <a:ext cx="91440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b="1" lang="en" sz="1600"/>
              <a:t>SHAP Dependence Plot</a:t>
            </a:r>
            <a:endParaRPr b="1" sz="1600"/>
          </a:p>
          <a:p>
            <a:pPr indent="-317500" lvl="0" marL="4572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400"/>
              <a:buChar char="●"/>
            </a:pP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Shows the marginal effect of features on predicted outcome.</a:t>
            </a:r>
            <a:endParaRPr b="1" sz="1500"/>
          </a:p>
        </p:txBody>
      </p:sp>
      <p:pic>
        <p:nvPicPr>
          <p:cNvPr id="290" name="Google Shape;29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475" y="2306351"/>
            <a:ext cx="3954800" cy="259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069225"/>
            <a:ext cx="4080299" cy="27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108515"/>
            <a:ext cx="4148275" cy="94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9725" y="1061300"/>
            <a:ext cx="4262575" cy="100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/>
          <p:nvPr/>
        </p:nvSpPr>
        <p:spPr>
          <a:xfrm>
            <a:off x="0" y="0"/>
            <a:ext cx="914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700"/>
              </a:spcBef>
              <a:spcAft>
                <a:spcPts val="1100"/>
              </a:spcAft>
              <a:buNone/>
            </a:pPr>
            <a:r>
              <a:rPr b="1" lang="en" sz="1600"/>
              <a:t>SHAP Individual Value Plot</a:t>
            </a:r>
            <a:endParaRPr b="1" sz="1600"/>
          </a:p>
        </p:txBody>
      </p:sp>
      <p:pic>
        <p:nvPicPr>
          <p:cNvPr id="299" name="Google Shape;2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14601"/>
            <a:ext cx="8711450" cy="255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6"/>
          <p:cNvPicPr preferRelativeResize="0"/>
          <p:nvPr/>
        </p:nvPicPr>
        <p:blipFill rotWithShape="1">
          <a:blip r:embed="rId4">
            <a:alphaModFix/>
          </a:blip>
          <a:srcRect b="7600" l="0" r="0" t="6518"/>
          <a:stretch/>
        </p:blipFill>
        <p:spPr>
          <a:xfrm>
            <a:off x="152400" y="699363"/>
            <a:ext cx="8265726" cy="1527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/>
        </p:nvSpPr>
        <p:spPr>
          <a:xfrm>
            <a:off x="0" y="0"/>
            <a:ext cx="914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700"/>
              </a:spcBef>
              <a:spcAft>
                <a:spcPts val="1100"/>
              </a:spcAft>
              <a:buNone/>
            </a:pPr>
            <a:r>
              <a:rPr b="1" lang="en" sz="1600"/>
              <a:t>SHAP Individual Value Plot</a:t>
            </a:r>
            <a:endParaRPr b="1" sz="1500"/>
          </a:p>
        </p:txBody>
      </p:sp>
      <p:sp>
        <p:nvSpPr>
          <p:cNvPr id="306" name="Google Shape;306;p47"/>
          <p:cNvSpPr txBox="1"/>
          <p:nvPr/>
        </p:nvSpPr>
        <p:spPr>
          <a:xfrm>
            <a:off x="0" y="132485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Observation 1</a:t>
            </a:r>
            <a:endParaRPr b="1"/>
          </a:p>
        </p:txBody>
      </p:sp>
      <p:sp>
        <p:nvSpPr>
          <p:cNvPr id="307" name="Google Shape;307;p47"/>
          <p:cNvSpPr txBox="1"/>
          <p:nvPr/>
        </p:nvSpPr>
        <p:spPr>
          <a:xfrm>
            <a:off x="152400" y="2840125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Observation 2</a:t>
            </a:r>
            <a:endParaRPr b="1"/>
          </a:p>
        </p:txBody>
      </p:sp>
      <p:pic>
        <p:nvPicPr>
          <p:cNvPr id="308" name="Google Shape;30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92403"/>
            <a:ext cx="8676301" cy="100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378675"/>
            <a:ext cx="8839199" cy="100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8412"/>
            <a:ext cx="9143999" cy="83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8"/>
          <p:cNvSpPr txBox="1"/>
          <p:nvPr/>
        </p:nvSpPr>
        <p:spPr>
          <a:xfrm>
            <a:off x="67200" y="0"/>
            <a:ext cx="9009600" cy="3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Why should we use Shapley values</a:t>
            </a:r>
            <a:endParaRPr b="1" sz="16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L</a:t>
            </a:r>
            <a:r>
              <a:rPr lang="en">
                <a:solidFill>
                  <a:schemeClr val="dk1"/>
                </a:solidFill>
              </a:rPr>
              <a:t>ocal Accuracy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Consistency 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Types of explanations:</a:t>
            </a:r>
            <a:endParaRPr b="1" sz="16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Tree Explainer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Deep Explainer and Gradient Explainer (Neural Networks)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Kernel Explainer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b="1" sz="9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9"/>
          <p:cNvSpPr txBox="1"/>
          <p:nvPr>
            <p:ph idx="1" type="body"/>
          </p:nvPr>
        </p:nvSpPr>
        <p:spPr>
          <a:xfrm>
            <a:off x="311700" y="601050"/>
            <a:ext cx="8457900" cy="39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b="1" lang="en" sz="7822">
                <a:solidFill>
                  <a:schemeClr val="dk1"/>
                </a:solidFill>
              </a:rPr>
              <a:t>Lime and Shap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142">
                <a:solidFill>
                  <a:schemeClr val="dk1"/>
                </a:solidFill>
              </a:rPr>
              <a:t>Comparison</a:t>
            </a:r>
            <a:endParaRPr b="1" sz="5142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dk1"/>
                </a:solidFill>
              </a:rPr>
              <a:t>  						       </a:t>
            </a:r>
            <a:endParaRPr b="1" sz="4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36">
              <a:solidFill>
                <a:schemeClr val="dk1"/>
              </a:solidFill>
            </a:endParaRPr>
          </a:p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221"/>
              <a:buFont typeface="Arial"/>
              <a:buNone/>
            </a:pPr>
            <a:r>
              <a:rPr b="1" lang="en" sz="3036">
                <a:solidFill>
                  <a:schemeClr val="dk1"/>
                </a:solidFill>
              </a:rPr>
              <a:t>Anagha Sethuraman</a:t>
            </a:r>
            <a:r>
              <a:rPr b="1" lang="en" sz="4300">
                <a:solidFill>
                  <a:schemeClr val="dk1"/>
                </a:solidFill>
              </a:rPr>
              <a:t>	</a:t>
            </a:r>
            <a:endParaRPr b="1" sz="4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0"/>
          <p:cNvSpPr txBox="1"/>
          <p:nvPr>
            <p:ph idx="1" type="body"/>
          </p:nvPr>
        </p:nvSpPr>
        <p:spPr>
          <a:xfrm>
            <a:off x="311700" y="210700"/>
            <a:ext cx="8520600" cy="4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400">
                <a:solidFill>
                  <a:schemeClr val="dk1"/>
                </a:solidFill>
              </a:rPr>
              <a:t>Based on the wine prediction example, we can compare Lime and Shap.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Prediction explanation with LIME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8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400"/>
          </a:p>
        </p:txBody>
      </p:sp>
      <p:pic>
        <p:nvPicPr>
          <p:cNvPr id="327" name="Google Shape;327;p50"/>
          <p:cNvPicPr preferRelativeResize="0"/>
          <p:nvPr/>
        </p:nvPicPr>
        <p:blipFill rotWithShape="1">
          <a:blip r:embed="rId3">
            <a:alphaModFix/>
          </a:blip>
          <a:srcRect b="0" l="9792" r="20608" t="22988"/>
          <a:stretch/>
        </p:blipFill>
        <p:spPr>
          <a:xfrm>
            <a:off x="558825" y="933150"/>
            <a:ext cx="7858125" cy="325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44200"/>
            <a:ext cx="8741599" cy="369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1"/>
          <p:cNvSpPr txBox="1"/>
          <p:nvPr>
            <p:ph idx="1" type="body"/>
          </p:nvPr>
        </p:nvSpPr>
        <p:spPr>
          <a:xfrm>
            <a:off x="0" y="136325"/>
            <a:ext cx="8985600" cy="48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7931"/>
              <a:buFont typeface="Arial"/>
              <a:buNone/>
            </a:pPr>
            <a:r>
              <a:rPr lang="en" sz="2900">
                <a:solidFill>
                  <a:schemeClr val="dk1"/>
                </a:solidFill>
              </a:rPr>
              <a:t>We can list the </a:t>
            </a:r>
            <a:r>
              <a:rPr lang="en" sz="2900">
                <a:solidFill>
                  <a:srgbClr val="292929"/>
                </a:solidFill>
                <a:highlight>
                  <a:srgbClr val="FFFFFF"/>
                </a:highlight>
              </a:rPr>
              <a:t>coefficients </a:t>
            </a:r>
            <a:r>
              <a:rPr lang="en" sz="2900">
                <a:solidFill>
                  <a:schemeClr val="dk1"/>
                </a:solidFill>
              </a:rPr>
              <a:t>using the above command and this provide better looking visualizations.</a:t>
            </a:r>
            <a:endParaRPr sz="2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  </a:t>
            </a:r>
            <a:endParaRPr sz="1400"/>
          </a:p>
        </p:txBody>
      </p:sp>
      <p:pic>
        <p:nvPicPr>
          <p:cNvPr id="334" name="Google Shape;33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500" y="415550"/>
            <a:ext cx="4503375" cy="46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325" y="933600"/>
            <a:ext cx="4680350" cy="282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2"/>
          <p:cNvSpPr txBox="1"/>
          <p:nvPr>
            <p:ph idx="1" type="body"/>
          </p:nvPr>
        </p:nvSpPr>
        <p:spPr>
          <a:xfrm>
            <a:off x="61975" y="74375"/>
            <a:ext cx="8770200" cy="44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Prediction explanation with Shap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The visualizations isn’t as interpretable as one made by Lime.The red marks push the prediction higher towards the base value, and the blue marks do just the opposite.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For the wine dataset — if you see more blues than reds, the wine is classified as bad and vice versa.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341" name="Google Shape;34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2250"/>
            <a:ext cx="9144003" cy="129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3"/>
          <p:cNvSpPr txBox="1"/>
          <p:nvPr>
            <p:ph idx="1" type="body"/>
          </p:nvPr>
        </p:nvSpPr>
        <p:spPr>
          <a:xfrm>
            <a:off x="311700" y="148725"/>
            <a:ext cx="8520600" cy="48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Shap comes with summary plots - a neat way to visualize every </a:t>
            </a:r>
            <a:r>
              <a:rPr lang="en" sz="1400">
                <a:solidFill>
                  <a:schemeClr val="dk1"/>
                </a:solidFill>
              </a:rPr>
              <a:t>feature</a:t>
            </a:r>
            <a:r>
              <a:rPr lang="en" sz="1400">
                <a:solidFill>
                  <a:schemeClr val="dk1"/>
                </a:solidFill>
              </a:rPr>
              <a:t> importance and their impact on prediction.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F1F1F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F1F1F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F1F1F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F1F1F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F1F1F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F1F1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F1F1F"/>
                </a:solidFill>
                <a:highlight>
                  <a:srgbClr val="FFFFFF"/>
                </a:highlight>
              </a:rPr>
              <a:t>SHAP doesn’t look as intuitive as LIME out of the box. It comes with summary charts that make understanding an entire machine learning model easy.</a:t>
            </a:r>
            <a:endParaRPr sz="1400">
              <a:solidFill>
                <a:srgbClr val="1F1F1F"/>
              </a:solidFill>
              <a:highlight>
                <a:srgbClr val="FFFFFF"/>
              </a:highlight>
            </a:endParaRPr>
          </a:p>
        </p:txBody>
      </p:sp>
      <p:pic>
        <p:nvPicPr>
          <p:cNvPr id="347" name="Google Shape;34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25" y="929550"/>
            <a:ext cx="5558099" cy="28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 rotWithShape="1">
          <a:blip r:embed="rId3">
            <a:alphaModFix/>
          </a:blip>
          <a:srcRect b="0" l="20368" r="20368" t="0"/>
          <a:stretch/>
        </p:blipFill>
        <p:spPr>
          <a:xfrm>
            <a:off x="3047650" y="0"/>
            <a:ext cx="60963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>
            <p:ph type="title"/>
          </p:nvPr>
        </p:nvSpPr>
        <p:spPr>
          <a:xfrm>
            <a:off x="185350" y="352000"/>
            <a:ext cx="2683200" cy="40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with black box models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4"/>
          <p:cNvSpPr txBox="1"/>
          <p:nvPr>
            <p:ph idx="1" type="body"/>
          </p:nvPr>
        </p:nvSpPr>
        <p:spPr>
          <a:xfrm>
            <a:off x="311700" y="198300"/>
            <a:ext cx="8520600" cy="43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F1F1F"/>
                </a:solidFill>
                <a:highlight>
                  <a:srgbClr val="FFFFFF"/>
                </a:highlight>
              </a:rPr>
              <a:t>LIME vs. SHAP: Which is Better for Explaining Machine Learning Models?</a:t>
            </a:r>
            <a:endParaRPr b="1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-317500" lvl="0" marL="9144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1F1F1F"/>
              </a:buClr>
              <a:buSzPts val="1400"/>
              <a:buChar char="●"/>
            </a:pPr>
            <a:r>
              <a:rPr lang="en" sz="1400">
                <a:solidFill>
                  <a:srgbClr val="1F1F1F"/>
                </a:solidFill>
                <a:highlight>
                  <a:srgbClr val="FFFFFF"/>
                </a:highlight>
              </a:rPr>
              <a:t>SHAP and LIME are both popular Python libraries for model explainability. </a:t>
            </a:r>
            <a:endParaRPr sz="14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-3175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Char char="●"/>
            </a:pPr>
            <a:r>
              <a:rPr lang="en" sz="1400">
                <a:solidFill>
                  <a:srgbClr val="1F1F1F"/>
                </a:solidFill>
                <a:highlight>
                  <a:srgbClr val="FFFFFF"/>
                </a:highlight>
              </a:rPr>
              <a:t>Use LIME for single prediction explanation</a:t>
            </a:r>
            <a:endParaRPr sz="14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-3175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Char char="●"/>
            </a:pPr>
            <a:r>
              <a:rPr lang="en" sz="1400">
                <a:solidFill>
                  <a:srgbClr val="1F1F1F"/>
                </a:solidFill>
                <a:highlight>
                  <a:srgbClr val="FFFFFF"/>
                </a:highlight>
              </a:rPr>
              <a:t>Use SHAP for entire model (or single variable) explanation(SHAP mostly for summary plots       and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dependence plots</a:t>
            </a:r>
            <a:r>
              <a:rPr lang="en" sz="1400">
                <a:solidFill>
                  <a:srgbClr val="1F1F1F"/>
                </a:solidFill>
                <a:highlight>
                  <a:srgbClr val="FFFFFF"/>
                </a:highlight>
              </a:rPr>
              <a:t>).</a:t>
            </a:r>
            <a:endParaRPr sz="14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5"/>
          <p:cNvSpPr txBox="1"/>
          <p:nvPr>
            <p:ph idx="1" type="body"/>
          </p:nvPr>
        </p:nvSpPr>
        <p:spPr>
          <a:xfrm>
            <a:off x="311700" y="210700"/>
            <a:ext cx="8520600" cy="4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Lime : Advantages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Lime is fast and simple method for explaining black box models.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Good-looking Visuals.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Lime can be used when SHAP’s compute costs are too high.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LIME is one of the few methods that works for tabular data, text and images.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LIME is implemented in Python (</a:t>
            </a:r>
            <a:r>
              <a:rPr lang="en" sz="1400">
                <a:solidFill>
                  <a:srgbClr val="346EB7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lime</a:t>
            </a:r>
            <a:r>
              <a:rPr lang="en" sz="1400">
                <a:solidFill>
                  <a:schemeClr val="dk1"/>
                </a:solidFill>
              </a:rPr>
              <a:t> library) and R (</a:t>
            </a:r>
            <a:r>
              <a:rPr lang="en" sz="1400">
                <a:solidFill>
                  <a:srgbClr val="346EB7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lime package</a:t>
            </a:r>
            <a:r>
              <a:rPr lang="en" sz="1400">
                <a:solidFill>
                  <a:schemeClr val="dk1"/>
                </a:solidFill>
              </a:rPr>
              <a:t> and </a:t>
            </a:r>
            <a:r>
              <a:rPr lang="en" sz="1400">
                <a:solidFill>
                  <a:srgbClr val="346EB7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iml package</a:t>
            </a:r>
            <a:r>
              <a:rPr lang="en" sz="1400">
                <a:solidFill>
                  <a:schemeClr val="dk1"/>
                </a:solidFill>
              </a:rPr>
              <a:t>) and is very easy to use. 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Advantages of Shap over Lime 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rgbClr val="1F1F1F"/>
                </a:solidFill>
                <a:highlight>
                  <a:srgbClr val="FFFFFF"/>
                </a:highlight>
              </a:rPr>
              <a:t>Shapley value guarantees a fair distribution of contribution for each of the  variables (LIME do not provide the guarantee).</a:t>
            </a:r>
            <a:endParaRPr sz="14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rgbClr val="1F1F1F"/>
                </a:solidFill>
                <a:highlight>
                  <a:srgbClr val="FFFFFF"/>
                </a:highlight>
              </a:rPr>
              <a:t>SHAP connects LIME and Shapley values. This is very useful to better understand both methods.</a:t>
            </a:r>
            <a:endParaRPr sz="14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rgbClr val="1F1F1F"/>
                </a:solidFill>
                <a:highlight>
                  <a:srgbClr val="FFFFFF"/>
                </a:highlight>
              </a:rPr>
              <a:t>LIME assumes that the local model is linear, SHAP does not have any such assumptions.</a:t>
            </a:r>
            <a:endParaRPr sz="14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rgbClr val="1F1F1F"/>
                </a:solidFill>
                <a:highlight>
                  <a:srgbClr val="FFFFFF"/>
                </a:highlight>
              </a:rPr>
              <a:t>SHAP value is NOT the difference between the prediction with and without a variable, rather it is a  contribution of a variable to the difference between the actual prediction and the mean prediction.</a:t>
            </a:r>
            <a:endParaRPr sz="14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6"/>
          <p:cNvSpPr txBox="1"/>
          <p:nvPr>
            <p:ph idx="1" type="body"/>
          </p:nvPr>
        </p:nvSpPr>
        <p:spPr>
          <a:xfrm>
            <a:off x="311700" y="111550"/>
            <a:ext cx="8520600" cy="44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Limitations of Lime and Shap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1F1F1F"/>
                </a:solidFill>
                <a:highlight>
                  <a:srgbClr val="FFFFFF"/>
                </a:highlight>
              </a:rPr>
              <a:t>Lack of stability</a:t>
            </a:r>
            <a:endParaRPr sz="14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1F1F1F"/>
                </a:solidFill>
                <a:highlight>
                  <a:srgbClr val="FFFFFF"/>
                </a:highlight>
              </a:rPr>
              <a:t>LIME depends on the ability to perturb samples in meaningful ways.</a:t>
            </a:r>
            <a:endParaRPr sz="14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1F1F1F"/>
                </a:solidFill>
                <a:highlight>
                  <a:srgbClr val="FFFFFF"/>
                </a:highlight>
              </a:rPr>
              <a:t>Lack of Consistency.</a:t>
            </a:r>
            <a:endParaRPr sz="14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1F1F1F"/>
                </a:solidFill>
                <a:highlight>
                  <a:srgbClr val="FFFFFF"/>
                </a:highlight>
              </a:rPr>
              <a:t>Lime doesn’t work out-of-the-box on all models.</a:t>
            </a:r>
            <a:endParaRPr sz="14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1F1F1F"/>
                </a:solidFill>
                <a:highlight>
                  <a:srgbClr val="FFFFFF"/>
                </a:highlight>
              </a:rPr>
              <a:t>SHAP depends on background datasets to infer a baseline/expected value. For large datasets, it is  computationally expensive.</a:t>
            </a:r>
            <a:endParaRPr sz="14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1F1F1F"/>
                </a:solidFill>
                <a:highlight>
                  <a:srgbClr val="FFFFFF"/>
                </a:highlight>
              </a:rPr>
              <a:t>KernelSHAP is slow.</a:t>
            </a:r>
            <a:endParaRPr sz="14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262626"/>
                </a:solidFill>
                <a:highlight>
                  <a:srgbClr val="FFFFFF"/>
                </a:highlight>
              </a:rPr>
              <a:t>KernelSHAP ignores feature dependence.</a:t>
            </a:r>
            <a:endParaRPr sz="140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262626"/>
                </a:solidFill>
                <a:highlight>
                  <a:srgbClr val="FFFFFF"/>
                </a:highlight>
              </a:rPr>
              <a:t>The disadvantages of Shapley values also apply to SHAP</a:t>
            </a:r>
            <a:endParaRPr sz="140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7"/>
          <p:cNvSpPr txBox="1"/>
          <p:nvPr>
            <p:ph type="title"/>
          </p:nvPr>
        </p:nvSpPr>
        <p:spPr>
          <a:xfrm>
            <a:off x="311700" y="173525"/>
            <a:ext cx="8520600" cy="5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800"/>
              <a:t>Conclusion</a:t>
            </a:r>
            <a:endParaRPr b="1" sz="1800"/>
          </a:p>
        </p:txBody>
      </p:sp>
      <p:sp>
        <p:nvSpPr>
          <p:cNvPr id="368" name="Google Shape;368;p57"/>
          <p:cNvSpPr txBox="1"/>
          <p:nvPr>
            <p:ph idx="1" type="body"/>
          </p:nvPr>
        </p:nvSpPr>
        <p:spPr>
          <a:xfrm>
            <a:off x="311700" y="681725"/>
            <a:ext cx="8520600" cy="3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92929"/>
                </a:solidFill>
                <a:highlight>
                  <a:srgbClr val="FFFFFF"/>
                </a:highlight>
              </a:rPr>
              <a:t>In the above slides we saw two implementations of model interpretability, LIME and SHAP. Depending on the task at hand both or either tools could be used to increase model interpretability. </a:t>
            </a:r>
            <a:endParaRPr sz="14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292929"/>
                </a:solidFill>
                <a:highlight>
                  <a:srgbClr val="FFFFFF"/>
                </a:highlight>
              </a:rPr>
              <a:t>SHAP might be more theoretically rigorous and stable, however if time is of the essence, LIME might be enough to begin interpreting your model predictions.</a:t>
            </a:r>
            <a:endParaRPr sz="14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8"/>
          <p:cNvSpPr txBox="1"/>
          <p:nvPr>
            <p:ph idx="1" type="body"/>
          </p:nvPr>
        </p:nvSpPr>
        <p:spPr>
          <a:xfrm>
            <a:off x="311700" y="148725"/>
            <a:ext cx="8520600" cy="44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</a:rPr>
              <a:t>References</a:t>
            </a:r>
            <a:endParaRPr b="1" u="sng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https://towardsdatascience.com/lime-vs-shap-which-is-better-for-explaining-machine-learning-models-d68d8290bb16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https://www.slideshare.net/0xdata/explaining-blackbox-machine-learning-predictions/37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https://medium.com/dataman-in-ai/explain-your-model-with-lime-5a1a5867b423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6"/>
              </a:rPr>
              <a:t>https://towardsdatascience.com/explainable-artificial-intelligence-part-2-model-interpretation-strategies-75d4afa6b739</a:t>
            </a:r>
            <a:endParaRPr sz="1400" u="sng">
              <a:solidFill>
                <a:schemeClr val="hlink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7"/>
              </a:rPr>
              <a:t>https://towardsdatascience.com/human-interpretable-machine-learning-part-1-the-need-and-importance-of-model-interpretation-2ed758f5f476</a:t>
            </a:r>
            <a:endParaRPr sz="1400" u="sng">
              <a:solidFill>
                <a:schemeClr val="hlink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8"/>
              </a:rPr>
              <a:t>https://lime-ml.readthedocs.io/en/latest/lime.html#module-lime.lime_tabular</a:t>
            </a:r>
            <a:endParaRPr sz="1400" u="sng">
              <a:solidFill>
                <a:schemeClr val="hlink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</a:rPr>
              <a:t>https://christophm.github.io/interpretable-ml-book/lime.html</a:t>
            </a:r>
            <a:endParaRPr sz="1400" u="sng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  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1638100"/>
            <a:ext cx="8520600" cy="13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/>
              <a:t>Why is interpretability in machine learning important?</a:t>
            </a:r>
            <a:endParaRPr b="1" sz="2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Neha Poonia</a:t>
            </a:r>
            <a:endParaRPr b="1" sz="2455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9262" y="1017725"/>
            <a:ext cx="414617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chemeClr val="dk1"/>
                </a:solidFill>
              </a:rPr>
              <a:t>What drives model predictions?  </a:t>
            </a:r>
            <a:endParaRPr i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chemeClr val="dk1"/>
                </a:solidFill>
              </a:rPr>
              <a:t>Why did the model take a certain decision?</a:t>
            </a:r>
            <a:endParaRPr i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chemeClr val="dk1"/>
                </a:solidFill>
              </a:rPr>
              <a:t>How can we trust model predictions?</a:t>
            </a:r>
            <a:endParaRPr i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254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292929"/>
                </a:solidFill>
              </a:rPr>
              <a:t>Need of interpretability</a:t>
            </a:r>
            <a:endParaRPr b="1" sz="1650">
              <a:solidFill>
                <a:srgbClr val="292929"/>
              </a:solidFill>
            </a:endParaRPr>
          </a:p>
        </p:txBody>
      </p:sp>
      <p:pic>
        <p:nvPicPr>
          <p:cNvPr descr="Figure 1.2 – Three main concept of Interpretable Machine Learning&#10;"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771" y="2005825"/>
            <a:ext cx="5042376" cy="250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idx="4294967295" type="title"/>
          </p:nvPr>
        </p:nvSpPr>
        <p:spPr>
          <a:xfrm>
            <a:off x="311700" y="47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7391"/>
              </a:lnSpc>
              <a:spcBef>
                <a:spcPts val="4500"/>
              </a:spcBef>
              <a:spcAft>
                <a:spcPts val="0"/>
              </a:spcAft>
              <a:buNone/>
            </a:pPr>
            <a:r>
              <a:rPr b="1" lang="en" sz="1872">
                <a:solidFill>
                  <a:srgbClr val="292929"/>
                </a:solidFill>
              </a:rPr>
              <a:t>Traditional Techniques for Model Interpretation</a:t>
            </a:r>
            <a:endParaRPr b="1" sz="1872">
              <a:solidFill>
                <a:srgbClr val="292929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72">
              <a:solidFill>
                <a:srgbClr val="292929"/>
              </a:solidFill>
            </a:endParaRPr>
          </a:p>
        </p:txBody>
      </p:sp>
      <p:sp>
        <p:nvSpPr>
          <p:cNvPr id="114" name="Google Shape;114;p22"/>
          <p:cNvSpPr txBox="1"/>
          <p:nvPr/>
        </p:nvSpPr>
        <p:spPr>
          <a:xfrm>
            <a:off x="694775" y="1333500"/>
            <a:ext cx="8137500" cy="23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Char char="●"/>
            </a:pPr>
            <a:r>
              <a:rPr lang="en">
                <a:solidFill>
                  <a:srgbClr val="292929"/>
                </a:solidFill>
              </a:rPr>
              <a:t>Exploratory Analysis and Visualization</a:t>
            </a:r>
            <a:endParaRPr>
              <a:solidFill>
                <a:srgbClr val="292929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92929"/>
                </a:solidFill>
              </a:rPr>
              <a:t>Dimensionality reduction</a:t>
            </a:r>
            <a:endParaRPr>
              <a:solidFill>
                <a:srgbClr val="292929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92929"/>
                </a:solidFill>
              </a:rPr>
              <a:t>Manifold Learning</a:t>
            </a:r>
            <a:endParaRPr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92929"/>
                </a:solidFill>
              </a:rPr>
              <a:t>Variational autoencoders</a:t>
            </a:r>
            <a:endParaRPr>
              <a:solidFill>
                <a:srgbClr val="292929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92929"/>
                </a:solidFill>
              </a:rPr>
              <a:t>Clustering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Char char="●"/>
            </a:pPr>
            <a:r>
              <a:rPr lang="en">
                <a:solidFill>
                  <a:srgbClr val="292929"/>
                </a:solidFill>
              </a:rPr>
              <a:t>Model performance evaluation metrics</a:t>
            </a:r>
            <a:endParaRPr>
              <a:solidFill>
                <a:srgbClr val="292929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92929"/>
                </a:solidFill>
              </a:rPr>
              <a:t>Supervised Learning — Classification</a:t>
            </a:r>
            <a:endParaRPr>
              <a:solidFill>
                <a:srgbClr val="292929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92929"/>
                </a:solidFill>
              </a:rPr>
              <a:t>Supervised Learning — Regression</a:t>
            </a:r>
            <a:endParaRPr>
              <a:solidFill>
                <a:srgbClr val="292929"/>
              </a:solidFill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92929"/>
                </a:solidFill>
              </a:rPr>
              <a:t>Unsupervised Learning — Clustering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3529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rPr b="1" lang="en" sz="1672">
                <a:solidFill>
                  <a:srgbClr val="292929"/>
                </a:solidFill>
              </a:rPr>
              <a:t>Exploratory Analysis and Visualization</a:t>
            </a:r>
            <a:endParaRPr b="1" sz="1672">
              <a:solidFill>
                <a:srgbClr val="292929"/>
              </a:solidFill>
            </a:endParaRPr>
          </a:p>
        </p:txBody>
      </p:sp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550" y="1085675"/>
            <a:ext cx="2723025" cy="156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4850" y="951188"/>
            <a:ext cx="2588599" cy="169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3500" y="2983050"/>
            <a:ext cx="2271300" cy="12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550" y="3263200"/>
            <a:ext cx="4000500" cy="124157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/>
          <p:nvPr/>
        </p:nvSpPr>
        <p:spPr>
          <a:xfrm>
            <a:off x="1008550" y="2800238"/>
            <a:ext cx="3137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/>
              <a:t>Visualizing word embeddings using t-SNE</a:t>
            </a:r>
            <a:endParaRPr b="1"/>
          </a:p>
        </p:txBody>
      </p:sp>
      <p:sp>
        <p:nvSpPr>
          <p:cNvPr id="125" name="Google Shape;125;p23"/>
          <p:cNvSpPr txBox="1"/>
          <p:nvPr/>
        </p:nvSpPr>
        <p:spPr>
          <a:xfrm>
            <a:off x="549100" y="4650450"/>
            <a:ext cx="4437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/>
              <a:t>Visualizing human-interpretable rules for a decision tree model</a:t>
            </a:r>
            <a:endParaRPr b="1"/>
          </a:p>
        </p:txBody>
      </p:sp>
      <p:sp>
        <p:nvSpPr>
          <p:cNvPr id="126" name="Google Shape;126;p23"/>
          <p:cNvSpPr txBox="1"/>
          <p:nvPr/>
        </p:nvSpPr>
        <p:spPr>
          <a:xfrm>
            <a:off x="5390025" y="2636850"/>
            <a:ext cx="3442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/>
              <a:t>Visualizing MNIST data using t-SNE using sklearn.</a:t>
            </a:r>
            <a:endParaRPr b="1" sz="1050"/>
          </a:p>
        </p:txBody>
      </p:sp>
      <p:sp>
        <p:nvSpPr>
          <p:cNvPr id="127" name="Google Shape;127;p23"/>
          <p:cNvSpPr txBox="1"/>
          <p:nvPr/>
        </p:nvSpPr>
        <p:spPr>
          <a:xfrm>
            <a:off x="5345200" y="4381525"/>
            <a:ext cx="3249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/>
              <a:t>Principal Component Analysis on the IRIS dataset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